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2" r:id="rId4"/>
    <p:sldId id="274" r:id="rId5"/>
    <p:sldId id="271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57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0D4C-84A7-409C-A40B-CE4618D90C4C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F626-3FBD-46D2-B4DF-FE7A10D631F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9392"/>
            <a:ext cx="9144000" cy="15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nee_logo_cmyk_po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5496" y="6093296"/>
            <a:ext cx="4752528" cy="717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952328"/>
          </a:xfrm>
        </p:spPr>
        <p:txBody>
          <a:bodyPr/>
          <a:lstStyle>
            <a:lvl1pPr>
              <a:defRPr sz="2400" baseline="0">
                <a:latin typeface="Calibri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15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nee_logo_cmyk_po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5496" y="6093296"/>
            <a:ext cx="4752528" cy="717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E053-D1DF-4F62-A09E-4D7BD7152B0D}" type="datetimeFigureOut">
              <a:rPr lang="es-CL" smtClean="0"/>
              <a:pPr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hyperlink" Target="http://www.crid.or.cr/digitalizacion/pdf/spa/doc17790/doc17790.htm" TargetMode="External"/><Relationship Id="rId2" Type="http://schemas.openxmlformats.org/officeDocument/2006/relationships/hyperlink" Target="http://www.crid.or.cr/digitalizacion/pdf/spa/doc15121/doc1512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crid.or.cr/digitalizacion/pdf/spa/doc17744/doc17744.htm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Reducción de riesgo en el sector educativo</a:t>
            </a:r>
            <a:br>
              <a:rPr lang="es-CL" b="1" dirty="0" smtClean="0"/>
            </a:br>
            <a:r>
              <a:rPr lang="es-CL" sz="3100" b="1" dirty="0" smtClean="0"/>
              <a:t>La contribución de las Normas Mínimas para la  Educación – Preparación, Respuesta, Recuperación</a:t>
            </a:r>
            <a:endParaRPr lang="es-CL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r>
              <a:rPr lang="es-CL" dirty="0" smtClean="0"/>
              <a:t>Claudio Osorio U.</a:t>
            </a:r>
          </a:p>
          <a:p>
            <a:r>
              <a:rPr lang="es-CL" sz="2000" b="1" dirty="0" smtClean="0"/>
              <a:t>INEE – Red </a:t>
            </a:r>
            <a:r>
              <a:rPr lang="es-CL" sz="2000" b="1" dirty="0" err="1" smtClean="0"/>
              <a:t>Interagencial</a:t>
            </a:r>
            <a:r>
              <a:rPr lang="es-CL" sz="2000" b="1" dirty="0" smtClean="0"/>
              <a:t> para la Educación en Emergencias</a:t>
            </a:r>
            <a:endParaRPr lang="es-CL" sz="2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15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Los padres/madres saben que la escuela es un lugar seguro y que su personal esta preparado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1: </a:t>
            </a:r>
            <a:r>
              <a:rPr lang="es-CL" sz="2300" dirty="0" smtClean="0"/>
              <a:t>Establezca la </a:t>
            </a:r>
            <a:r>
              <a:rPr lang="es-CL" sz="2300" b="1" dirty="0" smtClean="0">
                <a:solidFill>
                  <a:srgbClr val="FF0000"/>
                </a:solidFill>
              </a:rPr>
              <a:t>organización y la coordinación </a:t>
            </a:r>
            <a:r>
              <a:rPr lang="es-CL" sz="2300" dirty="0" smtClean="0"/>
              <a:t>necesarias para comprender y reducir el riesgo de desastre dentro de los gobiernos locales, con base en la participación de los grupos de ciudadanos y de la sociedad civil</a:t>
            </a:r>
            <a:endParaRPr lang="es-CL" sz="2300" dirty="0"/>
          </a:p>
        </p:txBody>
      </p:sp>
      <p:pic>
        <p:nvPicPr>
          <p:cNvPr id="2050" name="Picture 2" descr="C:\Fotos\DIPECHO\ESCUELAS DE GUACIMO 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4500734"/>
            <a:ext cx="2335808" cy="1448546"/>
          </a:xfrm>
          <a:prstGeom prst="rect">
            <a:avLst/>
          </a:prstGeom>
          <a:noFill/>
        </p:spPr>
      </p:pic>
      <p:pic>
        <p:nvPicPr>
          <p:cNvPr id="2051" name="Picture 3" descr="C:\Capitalizacion DIPECHO RD\Catalogo Materiales Capitalizacion RD\Material Intermon Oxfam\Fotos\IMG_76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27598" y="4293096"/>
            <a:ext cx="2696522" cy="1656184"/>
          </a:xfrm>
          <a:prstGeom prst="rect">
            <a:avLst/>
          </a:prstGeom>
          <a:noFill/>
        </p:spPr>
      </p:pic>
      <p:pic>
        <p:nvPicPr>
          <p:cNvPr id="2052" name="Picture 4" descr="C:\Capitalizacion DIPECHO RD\Catalogo Materiales Capitalizacion RD\Material Cruz Roja\Fotos\Formación Primeros Auxilios Comunitario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51853" y="4509120"/>
            <a:ext cx="2112235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 escuela tiene un plan de emergencias compatible con las amenazas a las cuales esta expuesta.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3: </a:t>
            </a:r>
            <a:r>
              <a:rPr lang="es-CL" sz="2300" dirty="0" smtClean="0"/>
              <a:t>Mantenga información actualizada sobre las amenazas y las vulnerabilidades, </a:t>
            </a:r>
            <a:r>
              <a:rPr lang="es-CL" sz="2300" b="1" dirty="0" smtClean="0">
                <a:solidFill>
                  <a:srgbClr val="FF0000"/>
                </a:solidFill>
              </a:rPr>
              <a:t>conduzca evaluaciones del riesgo </a:t>
            </a:r>
            <a:r>
              <a:rPr lang="es-CL" sz="2300" dirty="0" smtClean="0"/>
              <a:t>y utilícelas como base para los planes y las decisiones relativas al desarrollo urbano.</a:t>
            </a:r>
            <a:endParaRPr lang="es-CL" sz="2300" dirty="0"/>
          </a:p>
        </p:txBody>
      </p:sp>
      <p:pic>
        <p:nvPicPr>
          <p:cNvPr id="4" name="Picture 6" descr="Apolinar Baez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4220" y="4293096"/>
            <a:ext cx="2112235" cy="1584176"/>
          </a:xfrm>
          <a:prstGeom prst="rect">
            <a:avLst/>
          </a:prstGeom>
          <a:noFill/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221088"/>
            <a:ext cx="22101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Planes escolare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221088"/>
            <a:ext cx="1296144" cy="1789425"/>
          </a:xfrm>
          <a:prstGeom prst="rect">
            <a:avLst/>
          </a:prstGeom>
        </p:spPr>
      </p:pic>
      <p:pic>
        <p:nvPicPr>
          <p:cNvPr id="1027" name="Picture 3" descr="C:\Fotos\DIPECHO VI\ELS\IMG_00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293096"/>
            <a:ext cx="2283823" cy="159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 plan local de emergencia esta conectado con los planes escolares de emergencia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300" b="1" dirty="0" smtClean="0"/>
              <a:t>Punto 1: </a:t>
            </a:r>
            <a:r>
              <a:rPr lang="es-CL" sz="2300" dirty="0" smtClean="0"/>
              <a:t>Establezca la </a:t>
            </a:r>
            <a:r>
              <a:rPr lang="es-CL" sz="2300" b="1" dirty="0" smtClean="0">
                <a:solidFill>
                  <a:srgbClr val="FF0000"/>
                </a:solidFill>
              </a:rPr>
              <a:t>organización y la coordinación </a:t>
            </a:r>
            <a:r>
              <a:rPr lang="es-CL" sz="2300" dirty="0" smtClean="0"/>
              <a:t>necesarias para comprender y reducir el riesgo de desastre dentro de los gobiernos locales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122" name="Picture 2" descr="C:\Capitalizacion DIPECHO RD\Catalogo Materiales Capitalizacion RD\Material Plan Internacional\Fotos\DSC_13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148538"/>
            <a:ext cx="2880320" cy="1912982"/>
          </a:xfrm>
          <a:prstGeom prst="rect">
            <a:avLst/>
          </a:prstGeom>
          <a:noFill/>
        </p:spPr>
      </p:pic>
      <p:pic>
        <p:nvPicPr>
          <p:cNvPr id="5" name="Picture 4" descr="DSC016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14908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educacionygestiondelriesgo.crid.or.cr/sites/default/files/15121.jpg?12777716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22350">
            <a:off x="4417977" y="4201830"/>
            <a:ext cx="1477127" cy="192668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educación en reducción de riesgo es parte del currículo escolar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Punto 7: </a:t>
            </a:r>
            <a:r>
              <a:rPr lang="es-CL" dirty="0" smtClean="0"/>
              <a:t>Vele por el establecimiento de </a:t>
            </a:r>
            <a:r>
              <a:rPr lang="es-CL" b="1" dirty="0" smtClean="0">
                <a:solidFill>
                  <a:srgbClr val="FF0000"/>
                </a:solidFill>
              </a:rPr>
              <a:t>programas educativos y de capacitación </a:t>
            </a:r>
            <a:r>
              <a:rPr lang="es-CL" dirty="0" smtClean="0"/>
              <a:t>sobre la reducción del riesgo de desastres, tanto en las escuelas como en las comunidades locales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203086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educacionygestiondelriesgo.crid.or.cr/sites/default/files/17744.jpg?12777716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4187762"/>
            <a:ext cx="1728192" cy="2254163"/>
          </a:xfrm>
          <a:prstGeom prst="rect">
            <a:avLst/>
          </a:prstGeom>
          <a:noFill/>
        </p:spPr>
      </p:pic>
      <p:pic>
        <p:nvPicPr>
          <p:cNvPr id="7170" name="Picture 2" descr="http://educacionygestiondelriesgo.crid.or.cr/sites/default/files/17790.jpg?12777716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893734">
            <a:off x="7130485" y="4404556"/>
            <a:ext cx="165618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Al menos una vez al año hay un simulacro de emergencia donde participa toda la comunidad escolar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9: </a:t>
            </a:r>
            <a:r>
              <a:rPr lang="es-CL" sz="2300" dirty="0" smtClean="0"/>
              <a:t>Instale </a:t>
            </a:r>
            <a:r>
              <a:rPr lang="es-CL" sz="2300" b="1" dirty="0" smtClean="0">
                <a:solidFill>
                  <a:srgbClr val="FF0000"/>
                </a:solidFill>
              </a:rPr>
              <a:t>sistemas de alerta temprana y desarrolle las capacidades para la gestión de emergencias </a:t>
            </a:r>
            <a:r>
              <a:rPr lang="es-CL" sz="2300" dirty="0" smtClean="0"/>
              <a:t>en su ciudad, y lleve a cabo con regularidad simulacros…</a:t>
            </a:r>
            <a:endParaRPr lang="es-CL" sz="2300" dirty="0"/>
          </a:p>
        </p:txBody>
      </p:sp>
      <p:pic>
        <p:nvPicPr>
          <p:cNvPr id="3074" name="Picture 2" descr="C:\Fotos\DIPECHO VI\ELS\DSC07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149080"/>
            <a:ext cx="2440360" cy="1830270"/>
          </a:xfrm>
          <a:prstGeom prst="rect">
            <a:avLst/>
          </a:prstGeom>
          <a:noFill/>
        </p:spPr>
      </p:pic>
      <p:pic>
        <p:nvPicPr>
          <p:cNvPr id="3075" name="Picture 3" descr="C:\Fotos\DIPECHO VI\ELS\DSC07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149080"/>
            <a:ext cx="2487349" cy="1865512"/>
          </a:xfrm>
          <a:prstGeom prst="rect">
            <a:avLst/>
          </a:prstGeom>
          <a:noFill/>
        </p:spPr>
      </p:pic>
      <p:pic>
        <p:nvPicPr>
          <p:cNvPr id="3076" name="Picture 4" descr="C:\Fotos\DIPECHO VI\ELS\DSC074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149080"/>
            <a:ext cx="3024336" cy="1895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Cuando sucede un desastre, la escuela puede reabrir rápidamente y la continuidad de la educación esta garantizada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10: </a:t>
            </a:r>
            <a:r>
              <a:rPr lang="es-CL" sz="2300" dirty="0" smtClean="0"/>
              <a:t>Después de un desastre, </a:t>
            </a:r>
            <a:r>
              <a:rPr lang="es-CL" sz="2300" b="1" dirty="0" smtClean="0">
                <a:solidFill>
                  <a:srgbClr val="FF0000"/>
                </a:solidFill>
              </a:rPr>
              <a:t>vele por que las necesidades de los sobrevivientes</a:t>
            </a:r>
            <a:r>
              <a:rPr lang="es-CL" sz="2300" dirty="0" smtClean="0"/>
              <a:t> se sitúen al centro de los esfuerzos de reconstrucción…</a:t>
            </a:r>
            <a:endParaRPr lang="es-CL" sz="2300" dirty="0"/>
          </a:p>
        </p:txBody>
      </p:sp>
      <p:sp>
        <p:nvSpPr>
          <p:cNvPr id="6146" name="AutoShape 2"/>
          <p:cNvSpPr>
            <a:spLocks noChangeAspect="1" noChangeArrowheads="1" noTextEdit="1"/>
          </p:cNvSpPr>
          <p:nvPr/>
        </p:nvSpPr>
        <p:spPr bwMode="auto">
          <a:xfrm>
            <a:off x="6096000" y="3871913"/>
            <a:ext cx="25908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/>
          <a:srcRect l="5083"/>
          <a:stretch>
            <a:fillRect/>
          </a:stretch>
        </p:blipFill>
        <p:spPr bwMode="auto">
          <a:xfrm>
            <a:off x="6084168" y="3952652"/>
            <a:ext cx="2468141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 r="4992"/>
          <a:stretch>
            <a:fillRect/>
          </a:stretch>
        </p:blipFill>
        <p:spPr bwMode="auto">
          <a:xfrm>
            <a:off x="3203848" y="4019326"/>
            <a:ext cx="252028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Fotos\Nicaragua Huracan Felix 2007\P10002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77072"/>
            <a:ext cx="2326565" cy="174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i="1" dirty="0" smtClean="0"/>
              <a:t>La escuela: una institución, un edificio, una comunidad</a:t>
            </a:r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r>
              <a:rPr lang="es-CL" b="1" i="1" dirty="0" smtClean="0"/>
              <a:t>La escuela como promotora de la seguridad territorial</a:t>
            </a:r>
            <a:endParaRPr lang="es-CL" dirty="0"/>
          </a:p>
        </p:txBody>
      </p:sp>
      <p:pic>
        <p:nvPicPr>
          <p:cNvPr id="11265" name="Picture 1" descr="C:\Capitalizacion DIPECHO RD\Catalogo Materiales Capitalizacion RD\Material Plan Internacional\Fotos\DSC_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769965" cy="1839690"/>
          </a:xfrm>
          <a:prstGeom prst="rect">
            <a:avLst/>
          </a:prstGeom>
          <a:noFill/>
        </p:spPr>
      </p:pic>
      <p:pic>
        <p:nvPicPr>
          <p:cNvPr id="11266" name="Picture 2" descr="C:\Capitalizacion DIPECHO RD\Catalogo Materiales Capitalizacion RD\Material Plan Internacional\Fotos\DSC_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426" y="2852936"/>
            <a:ext cx="2741718" cy="1820929"/>
          </a:xfrm>
          <a:prstGeom prst="rect">
            <a:avLst/>
          </a:prstGeom>
          <a:noFill/>
        </p:spPr>
      </p:pic>
      <p:pic>
        <p:nvPicPr>
          <p:cNvPr id="11267" name="Picture 3" descr="C:\Capitalizacion DIPECHO RD\Catalogo Materiales Capitalizacion RD\Material Plan Internacional\Fotos\DSC_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949" y="2852936"/>
            <a:ext cx="271050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792088"/>
          </a:xfrm>
        </p:spPr>
        <p:txBody>
          <a:bodyPr/>
          <a:lstStyle/>
          <a:p>
            <a:r>
              <a:rPr lang="es-CL" dirty="0" smtClean="0"/>
              <a:t>Oportunidades y desafíos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592288"/>
          </a:xfrm>
        </p:spPr>
        <p:txBody>
          <a:bodyPr/>
          <a:lstStyle/>
          <a:p>
            <a:r>
              <a:rPr lang="es-CL" dirty="0" smtClean="0"/>
              <a:t>Fortalecer las capacidades de las Ministerios de Educación y escuelas en su labor/rol en Reducción de Riesgo.</a:t>
            </a:r>
          </a:p>
          <a:p>
            <a:r>
              <a:rPr lang="es-CL" dirty="0" smtClean="0"/>
              <a:t>Que la educación sea parte integral de la respuesta humanitaria a nivel local</a:t>
            </a:r>
          </a:p>
          <a:p>
            <a:r>
              <a:rPr lang="es-CL" dirty="0" smtClean="0"/>
              <a:t>Construcción del “Índice de seguridad escolar”</a:t>
            </a:r>
          </a:p>
          <a:p>
            <a:r>
              <a:rPr lang="es-CL" dirty="0" smtClean="0"/>
              <a:t>Evitar considerar y/o utilizar escuelas como albergues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23265" r="20566" b="53110"/>
          <a:stretch>
            <a:fillRect/>
          </a:stretch>
        </p:blipFill>
        <p:spPr bwMode="auto">
          <a:xfrm>
            <a:off x="2238940" y="4941168"/>
            <a:ext cx="4493300" cy="109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es-CL" sz="5000" dirty="0" smtClean="0"/>
              <a:t>Gracias</a:t>
            </a:r>
            <a:endParaRPr lang="es-CL" sz="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es-CL" dirty="0" smtClean="0"/>
              <a:t>www.ineesite.org</a:t>
            </a:r>
          </a:p>
          <a:p>
            <a:pPr algn="ctr">
              <a:buNone/>
            </a:pPr>
            <a:r>
              <a:rPr lang="es-CL" dirty="0" smtClean="0"/>
              <a:t>spanish@inee.org</a:t>
            </a:r>
            <a:endParaRPr lang="es-C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Impacto en estudiantes, maestro/as y otro personal</a:t>
            </a:r>
          </a:p>
          <a:p>
            <a:r>
              <a:rPr lang="es-CL" dirty="0" smtClean="0"/>
              <a:t>Impacto en instalaciones educativas</a:t>
            </a:r>
          </a:p>
          <a:p>
            <a:r>
              <a:rPr lang="es-CL" dirty="0" smtClean="0"/>
              <a:t>Impacto económico en la matricula</a:t>
            </a:r>
          </a:p>
          <a:p>
            <a:r>
              <a:rPr lang="es-CL" dirty="0" smtClean="0"/>
              <a:t>Impacto educativo en los estudiantes</a:t>
            </a:r>
          </a:p>
          <a:p>
            <a:r>
              <a:rPr lang="es-CL" dirty="0" smtClean="0"/>
              <a:t>Impacto </a:t>
            </a:r>
            <a:r>
              <a:rPr lang="es-CL" dirty="0" err="1" smtClean="0"/>
              <a:t>sicoafectivo</a:t>
            </a:r>
            <a:r>
              <a:rPr lang="es-CL" dirty="0" smtClean="0"/>
              <a:t> en estudiantes, maestro/as y personal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Normas Mínimas para Educación - INEE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08920"/>
            <a:ext cx="5832648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300" dirty="0" smtClean="0"/>
              <a:t>Son la única herramienta disponible a nivel global que articula un nivel mínimo de acceso a educación de calidad desde la </a:t>
            </a:r>
            <a:r>
              <a:rPr lang="es-CL" sz="2300" b="1" dirty="0" smtClean="0"/>
              <a:t>emergencia</a:t>
            </a:r>
            <a:r>
              <a:rPr lang="es-CL" sz="2300" dirty="0" smtClean="0"/>
              <a:t> a la </a:t>
            </a:r>
            <a:r>
              <a:rPr lang="es-CL" sz="2300" b="1" dirty="0" smtClean="0"/>
              <a:t>recuperación</a:t>
            </a:r>
            <a:r>
              <a:rPr lang="es-CL" sz="2300" dirty="0" smtClean="0"/>
              <a:t>.</a:t>
            </a:r>
          </a:p>
          <a:p>
            <a:pPr marL="0" indent="0">
              <a:buNone/>
            </a:pPr>
            <a:endParaRPr lang="es-CL" sz="1000" dirty="0" smtClean="0"/>
          </a:p>
          <a:p>
            <a:pPr marL="0" indent="0">
              <a:buNone/>
            </a:pPr>
            <a:r>
              <a:rPr lang="es-CL" sz="2300" dirty="0" smtClean="0"/>
              <a:t>Las Normas Mínimas para Educación , expresan un compromiso para que todos los individuos – niño/as, jóvenes y adultos – tengan el derecho a la educación.</a:t>
            </a:r>
            <a:endParaRPr lang="es-CL" sz="2300" dirty="0"/>
          </a:p>
        </p:txBody>
      </p:sp>
      <p:pic>
        <p:nvPicPr>
          <p:cNvPr id="6" name="5 Imagen" descr="INEE Normas Minimas E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36912"/>
            <a:ext cx="2456744" cy="3796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es-CL" dirty="0" smtClean="0"/>
              <a:t>La Reducción del Riesgo para el INEE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El objetivo de la reducción del riesgo en el sector educativo es </a:t>
            </a:r>
            <a:r>
              <a:rPr lang="es-CL" b="1" dirty="0" smtClean="0"/>
              <a:t>planificar</a:t>
            </a:r>
            <a:r>
              <a:rPr lang="es-CL" dirty="0" smtClean="0"/>
              <a:t> y </a:t>
            </a:r>
            <a:r>
              <a:rPr lang="es-CL" b="1" dirty="0" smtClean="0"/>
              <a:t>actuar</a:t>
            </a:r>
            <a:r>
              <a:rPr lang="es-CL" dirty="0" smtClean="0"/>
              <a:t> para:</a:t>
            </a:r>
          </a:p>
          <a:p>
            <a:pPr marL="900113" lvl="1" indent="-500063">
              <a:buBlip>
                <a:blip r:embed="rId2"/>
              </a:buBlip>
            </a:pPr>
            <a:r>
              <a:rPr lang="es-CL" sz="2300" dirty="0" smtClean="0"/>
              <a:t>Continuidad de la educación</a:t>
            </a:r>
          </a:p>
          <a:p>
            <a:pPr marL="900113" lvl="1" indent="-500063">
              <a:buBlip>
                <a:blip r:embed="rId2"/>
              </a:buBlip>
            </a:pPr>
            <a:r>
              <a:rPr lang="es-CL" sz="2300" dirty="0" smtClean="0"/>
              <a:t>Protección de la niñez</a:t>
            </a:r>
          </a:p>
          <a:p>
            <a:pPr marL="900113" lvl="1" indent="-500063">
              <a:buBlip>
                <a:blip r:embed="rId2"/>
              </a:buBlip>
            </a:pPr>
            <a:r>
              <a:rPr lang="es-CL" sz="2300" dirty="0" smtClean="0"/>
              <a:t>Fortalecer la educación para la prevención de desastres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3 Imagen" descr="circulo cercan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7600" y="4869160"/>
            <a:ext cx="1600200" cy="1200150"/>
          </a:xfrm>
          <a:prstGeom prst="rect">
            <a:avLst/>
          </a:prstGeom>
        </p:spPr>
      </p:pic>
      <p:pic>
        <p:nvPicPr>
          <p:cNvPr id="5" name="4 Imagen" descr="ESCUELAS DE GUACIMO 1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0" y="4869160"/>
            <a:ext cx="1582994" cy="1187246"/>
          </a:xfrm>
          <a:prstGeom prst="rect">
            <a:avLst/>
          </a:prstGeom>
        </p:spPr>
      </p:pic>
      <p:pic>
        <p:nvPicPr>
          <p:cNvPr id="6" name="5 Imagen" descr="DSC_01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76983" y="4869160"/>
            <a:ext cx="1785617" cy="1187245"/>
          </a:xfrm>
          <a:prstGeom prst="rect">
            <a:avLst/>
          </a:prstGeom>
        </p:spPr>
      </p:pic>
      <p:pic>
        <p:nvPicPr>
          <p:cNvPr id="7" name="6 Imagen" descr="UNICEF Colombia Cordob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12913" y="4869160"/>
            <a:ext cx="1844687" cy="1195203"/>
          </a:xfrm>
          <a:prstGeom prst="rect">
            <a:avLst/>
          </a:prstGeom>
        </p:spPr>
      </p:pic>
      <p:pic>
        <p:nvPicPr>
          <p:cNvPr id="8" name="7 Imagen" descr="ECU 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200" y="4869160"/>
            <a:ext cx="1600200" cy="1201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¿Como las Normas Mínimas - INEE  atienden la reducción de riesgo a desastres en el sector educativo?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2780928"/>
            <a:ext cx="8229600" cy="29523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dirty="0" smtClean="0"/>
              <a:t>Creando espacios seguros de aprendizaje;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Construcción y reforzamiento de escuelas;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Mantener espacios seguros de aprendizaje mediante la gestión del riesgo en la escuela;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Proteger el acceso a la educación mediante planes de contingencia;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Enseñanza y aprendizaje sobre prevención y preparativos para desastres;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Construir una cultura de prevención.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áginas desdeMS_Spanish_201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089" t="56116" r="16609" b="7314"/>
          <a:stretch>
            <a:fillRect/>
          </a:stretch>
        </p:blipFill>
        <p:spPr>
          <a:xfrm>
            <a:off x="2411760" y="1700808"/>
            <a:ext cx="4464496" cy="41854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28800"/>
            <a:ext cx="2238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" y="49816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CL" sz="1800" dirty="0"/>
              <a:t>Notas de orientación </a:t>
            </a:r>
          </a:p>
          <a:p>
            <a:r>
              <a:rPr lang="es-CL" sz="1800" dirty="0"/>
              <a:t>para la construcción de escuelas más seguras</a:t>
            </a:r>
            <a:endParaRPr lang="en-US" sz="16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52800" y="4981600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1800"/>
              <a:t>Guías de referencia sobre compensación de profesores</a:t>
            </a:r>
            <a:endParaRPr lang="en-US" sz="1600" b="1">
              <a:latin typeface="Microsoft Sans Serif" pitchFamily="-123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248400" y="49816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1800"/>
              <a:t>Guía de bolsillo sobre educación inclusiva</a:t>
            </a:r>
            <a:endParaRPr lang="es-CL" sz="1600"/>
          </a:p>
        </p:txBody>
      </p:sp>
      <p:pic>
        <p:nvPicPr>
          <p:cNvPr id="8" name="12 Imagen" descr="Páginas desdeINEE Notas orientacion para escuelas segur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1628800"/>
            <a:ext cx="2292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Páginas desdeINEE guia de bolsillo Educacion inclusiva-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678093"/>
            <a:ext cx="2088232" cy="2953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La infraestructura escolar es suficientemente segura para mantenerse en pie  frente a las amenazas</a:t>
            </a:r>
            <a:endParaRPr lang="es-CL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Punto 5: </a:t>
            </a:r>
            <a:r>
              <a:rPr lang="es-CL" sz="2300" b="1" dirty="0" smtClean="0">
                <a:solidFill>
                  <a:srgbClr val="FF0000"/>
                </a:solidFill>
              </a:rPr>
              <a:t>Evalúe la seguridad de todas las escuelas </a:t>
            </a:r>
            <a:r>
              <a:rPr lang="es-CL" sz="2300" dirty="0" smtClean="0"/>
              <a:t>y los planteles de salud y, de ser necesario, modernícelos</a:t>
            </a:r>
            <a:r>
              <a:rPr lang="es-CL" sz="2300" b="1" dirty="0" smtClean="0"/>
              <a:t>.</a:t>
            </a:r>
          </a:p>
          <a:p>
            <a:pPr marL="0" indent="0">
              <a:buNone/>
            </a:pPr>
            <a:r>
              <a:rPr lang="es-CL" b="1" dirty="0" smtClean="0"/>
              <a:t>Punto 2: </a:t>
            </a:r>
            <a:r>
              <a:rPr lang="es-CL" sz="2300" b="1" dirty="0" smtClean="0">
                <a:solidFill>
                  <a:srgbClr val="FF0000"/>
                </a:solidFill>
              </a:rPr>
              <a:t>Asigne un presupuesto </a:t>
            </a:r>
            <a:r>
              <a:rPr lang="es-CL" sz="2300" dirty="0" smtClean="0"/>
              <a:t>para la reducción del riesgo de desastres y ofrezca incentivos para que inviertan en la reducción de los riesgos…</a:t>
            </a:r>
            <a:endParaRPr lang="es-CL" sz="2300" dirty="0"/>
          </a:p>
        </p:txBody>
      </p:sp>
      <p:pic>
        <p:nvPicPr>
          <p:cNvPr id="4" name="Picture 6" descr="P10000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653136"/>
            <a:ext cx="1871464" cy="1321033"/>
          </a:xfrm>
          <a:prstGeom prst="rect">
            <a:avLst/>
          </a:prstGeom>
          <a:noFill/>
        </p:spPr>
      </p:pic>
      <p:pic>
        <p:nvPicPr>
          <p:cNvPr id="5" name="Picture 2" descr="flooded schoo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4509120"/>
            <a:ext cx="2438400" cy="1440160"/>
          </a:xfrm>
          <a:prstGeom prst="rect">
            <a:avLst/>
          </a:prstGeom>
          <a:noFill/>
        </p:spPr>
      </p:pic>
      <p:pic>
        <p:nvPicPr>
          <p:cNvPr id="7" name="Picture 7" descr="foto2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4653136"/>
            <a:ext cx="18058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ambantota, source Plan U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509120"/>
            <a:ext cx="2267298" cy="144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080120"/>
          </a:xfrm>
        </p:spPr>
        <p:txBody>
          <a:bodyPr>
            <a:normAutofit/>
          </a:bodyPr>
          <a:lstStyle/>
          <a:p>
            <a:r>
              <a:rPr lang="es-CL" dirty="0" smtClean="0"/>
              <a:t>Lo/as maestro/as saben que hacer en caso de desastres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7: </a:t>
            </a:r>
            <a:r>
              <a:rPr lang="es-CL" sz="2300" dirty="0" smtClean="0"/>
              <a:t>Vele por el establecimiento de </a:t>
            </a:r>
            <a:r>
              <a:rPr lang="es-CL" sz="2300" b="1" dirty="0" smtClean="0">
                <a:solidFill>
                  <a:srgbClr val="FF0000"/>
                </a:solidFill>
              </a:rPr>
              <a:t>programas educativos y de capacitación</a:t>
            </a:r>
            <a:r>
              <a:rPr lang="es-CL" sz="2300" dirty="0" smtClean="0"/>
              <a:t> sobre la reducción del riesgo de desastres, tanto en las escuelas como en las comunidades locales</a:t>
            </a:r>
            <a:endParaRPr lang="es-CL" sz="2300" dirty="0"/>
          </a:p>
        </p:txBody>
      </p:sp>
      <p:pic>
        <p:nvPicPr>
          <p:cNvPr id="4" name="1 Imagen" descr="JAIME71_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07956" y="4245619"/>
            <a:ext cx="2408460" cy="155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VC-358S"/>
          <p:cNvPicPr>
            <a:picLocks noChangeAspect="1" noChangeArrowheads="1"/>
          </p:cNvPicPr>
          <p:nvPr/>
        </p:nvPicPr>
        <p:blipFill>
          <a:blip r:embed="rId3" cstate="screen">
            <a:lum bright="24000"/>
          </a:blip>
          <a:srcRect/>
          <a:stretch>
            <a:fillRect/>
          </a:stretch>
        </p:blipFill>
        <p:spPr bwMode="auto">
          <a:xfrm>
            <a:off x="723380" y="4293096"/>
            <a:ext cx="2736304" cy="1587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03700" y="4241118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Los niños y niñas son conscientes  de los riesgos y son capaces de conocer los signos de alerta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/>
              <a:t>Punto 7: </a:t>
            </a:r>
            <a:r>
              <a:rPr lang="es-CL" dirty="0" smtClean="0"/>
              <a:t>Vele por el establecimiento de </a:t>
            </a:r>
            <a:r>
              <a:rPr lang="es-CL" b="1" dirty="0" smtClean="0">
                <a:solidFill>
                  <a:srgbClr val="FF0000"/>
                </a:solidFill>
              </a:rPr>
              <a:t>programas educativos y de capacitación</a:t>
            </a:r>
            <a:r>
              <a:rPr lang="es-CL" dirty="0" smtClean="0"/>
              <a:t> sobre la reducción del riesgo de desastres, tanto en las escuelas como en las comunidades locales</a:t>
            </a:r>
          </a:p>
          <a:p>
            <a:endParaRPr lang="es-CL" dirty="0"/>
          </a:p>
        </p:txBody>
      </p:sp>
      <p:pic>
        <p:nvPicPr>
          <p:cNvPr id="5" name="Picture 4" descr="1 1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724" y="4437112"/>
            <a:ext cx="2470440" cy="1412776"/>
          </a:xfrm>
          <a:prstGeom prst="rect">
            <a:avLst/>
          </a:prstGeom>
          <a:noFill/>
        </p:spPr>
      </p:pic>
      <p:pic>
        <p:nvPicPr>
          <p:cNvPr id="6" name="Picture 3" descr="UNICE~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22996" y="4421962"/>
            <a:ext cx="2180456" cy="145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SC0005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9958" y="4483224"/>
            <a:ext cx="2236538" cy="13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Capitalizacion DIPECHO RD\Catalogo Materiales Capitalizacion RD\Material Plan Internacional\Fotos\DSC_13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72" y="4444905"/>
            <a:ext cx="2265092" cy="150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739</Words>
  <Application>Microsoft Office PowerPoint</Application>
  <PresentationFormat>Presentación en pantalla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Reducción de riesgo en el sector educativo La contribución de las Normas Mínimas para la  Educación – Preparación, Respuesta, Recuperación</vt:lpstr>
      <vt:lpstr>Normas Mínimas para Educación - INEE</vt:lpstr>
      <vt:lpstr>La Reducción del Riesgo para el INEE</vt:lpstr>
      <vt:lpstr>¿Como las Normas Mínimas - INEE  atienden la reducción de riesgo a desastres en el sector educativo?</vt:lpstr>
      <vt:lpstr>Diapositiva 5</vt:lpstr>
      <vt:lpstr>Diapositiva 6</vt:lpstr>
      <vt:lpstr>La infraestructura escolar es suficientemente segura para mantenerse en pie  frente a las amenazas</vt:lpstr>
      <vt:lpstr>Lo/as maestro/as saben que hacer en caso de desastres</vt:lpstr>
      <vt:lpstr>Los niños y niñas son conscientes  de los riesgos y son capaces de conocer los signos de alerta</vt:lpstr>
      <vt:lpstr>Los padres/madres saben que la escuela es un lugar seguro y que su personal esta preparado</vt:lpstr>
      <vt:lpstr>La escuela tiene un plan de emergencias compatible con las amenazas a las cuales esta expuesta.</vt:lpstr>
      <vt:lpstr>El plan local de emergencia esta conectado con los planes escolares de emergencia</vt:lpstr>
      <vt:lpstr>La educación en reducción de riesgo es parte del currículo escolar</vt:lpstr>
      <vt:lpstr>Al menos una vez al año hay un simulacro de emergencia donde participa toda la comunidad escolar</vt:lpstr>
      <vt:lpstr>Cuando sucede un desastre, la escuela puede reabrir rápidamente y la continuidad de la educación esta garantizada</vt:lpstr>
      <vt:lpstr>Diapositiva 16</vt:lpstr>
      <vt:lpstr>Oportunidades y desafíos</vt:lpstr>
      <vt:lpstr>Gracias</vt:lpstr>
      <vt:lpstr>Diapositiva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 Osorio</dc:creator>
  <cp:lastModifiedBy>Claudio Osorio</cp:lastModifiedBy>
  <cp:revision>20</cp:revision>
  <dcterms:created xsi:type="dcterms:W3CDTF">2011-02-21T18:36:53Z</dcterms:created>
  <dcterms:modified xsi:type="dcterms:W3CDTF">2011-03-16T14:15:09Z</dcterms:modified>
</cp:coreProperties>
</file>